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11"/>
  </p:notesMasterIdLst>
  <p:handoutMasterIdLst>
    <p:handoutMasterId r:id="rId12"/>
  </p:handoutMasterIdLst>
  <p:sldIdLst>
    <p:sldId id="265" r:id="rId2"/>
    <p:sldId id="266" r:id="rId3"/>
    <p:sldId id="267" r:id="rId4"/>
    <p:sldId id="269" r:id="rId5"/>
    <p:sldId id="270" r:id="rId6"/>
    <p:sldId id="276" r:id="rId7"/>
    <p:sldId id="275" r:id="rId8"/>
    <p:sldId id="271" r:id="rId9"/>
    <p:sldId id="272" r:id="rId10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800"/>
    <a:srgbClr val="DA6900"/>
    <a:srgbClr val="CF3C00"/>
    <a:srgbClr val="DCDCDC"/>
    <a:srgbClr val="0000FF"/>
    <a:srgbClr val="ADE6C7"/>
    <a:srgbClr val="00682F"/>
    <a:srgbClr val="549E39"/>
    <a:srgbClr val="DAA6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 autoAdjust="0"/>
  </p:normalViewPr>
  <p:slideViewPr>
    <p:cSldViewPr snapToGrid="0" snapToObjects="1">
      <p:cViewPr varScale="1">
        <p:scale>
          <a:sx n="40" d="100"/>
          <a:sy n="40" d="100"/>
        </p:scale>
        <p:origin x="840" y="4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05/04/2018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Project: </a:t>
            </a:r>
            <a:r>
              <a:rPr lang="it-IT" sz="1300" i="1" dirty="0" err="1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Pectoral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Muscle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/9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03342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Pectoral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Muscle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/9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1761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Pectoral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Muscle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/9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29856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Project: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Pectoral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Muscle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/9</a:t>
            </a:r>
            <a:endParaRPr lang="en-US"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Project</a:t>
            </a:r>
            <a:endParaRPr lang="en-US" sz="4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Pectoral Muscle Segmentation in Digital Mammograms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Motivations</a:t>
            </a:r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1602" y="1334085"/>
            <a:ext cx="6926673" cy="3618916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927331" cy="4448468"/>
          </a:xfrm>
          <a:solidFill>
            <a:schemeClr val="bg1">
              <a:alpha val="71000"/>
            </a:schemeClr>
          </a:solidFill>
        </p:spPr>
        <p:txBody>
          <a:bodyPr rIns="252000" anchor="ctr" anchorCtr="0"/>
          <a:lstStyle/>
          <a:p>
            <a:r>
              <a:rPr lang="en-US" b="1"/>
              <a:t>X-ray mammography </a:t>
            </a:r>
            <a:r>
              <a:rPr lang="en-US"/>
              <a:t>is a widely used method to </a:t>
            </a:r>
            <a:r>
              <a:rPr lang="en-US" smtClean="0"/>
              <a:t>screen women </a:t>
            </a:r>
            <a:r>
              <a:rPr lang="en-US"/>
              <a:t>for early detection of </a:t>
            </a:r>
            <a:r>
              <a:rPr lang="en-US" b="1"/>
              <a:t>breast </a:t>
            </a:r>
            <a:r>
              <a:rPr lang="en-US" b="1" smtClean="0"/>
              <a:t>cancer</a:t>
            </a:r>
          </a:p>
          <a:p>
            <a:r>
              <a:rPr lang="en-US" b="1"/>
              <a:t>Computer Aided Diagnosis </a:t>
            </a:r>
            <a:r>
              <a:rPr lang="en-US"/>
              <a:t>(</a:t>
            </a:r>
            <a:r>
              <a:rPr lang="en-US" smtClean="0"/>
              <a:t>CAD) </a:t>
            </a:r>
            <a:r>
              <a:rPr lang="en-US" smtClean="0">
                <a:solidFill>
                  <a:prstClr val="black"/>
                </a:solidFill>
                <a:cs typeface="Arial" pitchFamily="34" charset="0"/>
              </a:rPr>
              <a:t>helps radiologists in interpreting screening mammograms</a:t>
            </a:r>
          </a:p>
          <a:p>
            <a:r>
              <a:rPr lang="en-US" smtClean="0"/>
              <a:t>the </a:t>
            </a:r>
            <a:r>
              <a:rPr lang="en-US" b="1" smtClean="0"/>
              <a:t>pectoral </a:t>
            </a:r>
            <a:r>
              <a:rPr lang="en-US" b="1"/>
              <a:t>muscles </a:t>
            </a:r>
            <a:r>
              <a:rPr lang="en-US"/>
              <a:t>have pixel intensities and texture similar to that of </a:t>
            </a:r>
            <a:r>
              <a:rPr lang="en-US" b="1" smtClean="0"/>
              <a:t>breast tissues</a:t>
            </a:r>
            <a:endParaRPr lang="en-US" b="1"/>
          </a:p>
          <a:p>
            <a:pPr lvl="1"/>
            <a:r>
              <a:rPr lang="en-US" smtClean="0"/>
              <a:t>this may lead to </a:t>
            </a:r>
            <a:r>
              <a:rPr lang="en-US" b="1" smtClean="0"/>
              <a:t>false positive </a:t>
            </a:r>
            <a:r>
              <a:rPr lang="en-US" smtClean="0"/>
              <a:t>CAD findings</a:t>
            </a:r>
          </a:p>
          <a:p>
            <a:r>
              <a:rPr lang="en-US" smtClean="0"/>
              <a:t>the </a:t>
            </a:r>
            <a:r>
              <a:rPr lang="en-US"/>
              <a:t>pectoral muscle </a:t>
            </a:r>
            <a:r>
              <a:rPr lang="en-US" b="1"/>
              <a:t>has to be segmented </a:t>
            </a:r>
            <a:r>
              <a:rPr lang="en-US"/>
              <a:t>from </a:t>
            </a:r>
            <a:r>
              <a:rPr lang="en-US" smtClean="0"/>
              <a:t>the mammogram </a:t>
            </a:r>
            <a:r>
              <a:rPr lang="en-US"/>
              <a:t>for an effective automated </a:t>
            </a:r>
            <a:r>
              <a:rPr lang="en-US" b="1" smtClean="0"/>
              <a:t>CAD</a:t>
            </a:r>
            <a:endParaRPr lang="en-US" b="1" smtClean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3" name="Figura a mano libera 2"/>
          <p:cNvSpPr/>
          <p:nvPr/>
        </p:nvSpPr>
        <p:spPr>
          <a:xfrm>
            <a:off x="7480300" y="2432050"/>
            <a:ext cx="177800" cy="1069975"/>
          </a:xfrm>
          <a:custGeom>
            <a:avLst/>
            <a:gdLst>
              <a:gd name="connsiteX0" fmla="*/ 0 w 177800"/>
              <a:gd name="connsiteY0" fmla="*/ 0 h 1069975"/>
              <a:gd name="connsiteX1" fmla="*/ 47625 w 177800"/>
              <a:gd name="connsiteY1" fmla="*/ 114300 h 1069975"/>
              <a:gd name="connsiteX2" fmla="*/ 76200 w 177800"/>
              <a:gd name="connsiteY2" fmla="*/ 238125 h 1069975"/>
              <a:gd name="connsiteX3" fmla="*/ 73025 w 177800"/>
              <a:gd name="connsiteY3" fmla="*/ 488950 h 1069975"/>
              <a:gd name="connsiteX4" fmla="*/ 73025 w 177800"/>
              <a:gd name="connsiteY4" fmla="*/ 654050 h 1069975"/>
              <a:gd name="connsiteX5" fmla="*/ 88900 w 177800"/>
              <a:gd name="connsiteY5" fmla="*/ 822325 h 1069975"/>
              <a:gd name="connsiteX6" fmla="*/ 117475 w 177800"/>
              <a:gd name="connsiteY6" fmla="*/ 892175 h 1069975"/>
              <a:gd name="connsiteX7" fmla="*/ 155575 w 177800"/>
              <a:gd name="connsiteY7" fmla="*/ 971550 h 1069975"/>
              <a:gd name="connsiteX8" fmla="*/ 177800 w 177800"/>
              <a:gd name="connsiteY8" fmla="*/ 1069975 h 1069975"/>
              <a:gd name="connsiteX9" fmla="*/ 165100 w 177800"/>
              <a:gd name="connsiteY9" fmla="*/ 0 h 1069975"/>
              <a:gd name="connsiteX10" fmla="*/ 0 w 177800"/>
              <a:gd name="connsiteY10" fmla="*/ 0 h 106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800" h="1069975">
                <a:moveTo>
                  <a:pt x="0" y="0"/>
                </a:moveTo>
                <a:lnTo>
                  <a:pt x="47625" y="114300"/>
                </a:lnTo>
                <a:lnTo>
                  <a:pt x="76200" y="238125"/>
                </a:lnTo>
                <a:cubicBezTo>
                  <a:pt x="75142" y="321733"/>
                  <a:pt x="74083" y="405342"/>
                  <a:pt x="73025" y="488950"/>
                </a:cubicBezTo>
                <a:lnTo>
                  <a:pt x="73025" y="654050"/>
                </a:lnTo>
                <a:lnTo>
                  <a:pt x="88900" y="822325"/>
                </a:lnTo>
                <a:lnTo>
                  <a:pt x="117475" y="892175"/>
                </a:lnTo>
                <a:lnTo>
                  <a:pt x="155575" y="971550"/>
                </a:lnTo>
                <a:lnTo>
                  <a:pt x="177800" y="1069975"/>
                </a:lnTo>
                <a:lnTo>
                  <a:pt x="1651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ttore 2 6"/>
          <p:cNvCxnSpPr/>
          <p:nvPr/>
        </p:nvCxnSpPr>
        <p:spPr>
          <a:xfrm>
            <a:off x="7445375" y="1571625"/>
            <a:ext cx="111125" cy="75565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implement a reusable module for </a:t>
            </a:r>
            <a:r>
              <a:rPr lang="en-US" i="1" smtClean="0"/>
              <a:t>automated</a:t>
            </a:r>
            <a:r>
              <a:rPr lang="en-US" smtClean="0"/>
              <a:t> </a:t>
            </a:r>
            <a:r>
              <a:rPr lang="en-US" b="1" smtClean="0"/>
              <a:t>pectoral muscle segmentation</a:t>
            </a:r>
          </a:p>
          <a:p>
            <a:pPr lvl="1"/>
            <a:r>
              <a:rPr lang="en-US" smtClean="0"/>
              <a:t>a must-have module in most </a:t>
            </a:r>
            <a:r>
              <a:rPr lang="en-US" b="1" smtClean="0"/>
              <a:t>CAD </a:t>
            </a:r>
            <a:r>
              <a:rPr lang="en-US" smtClean="0"/>
              <a:t>systems</a:t>
            </a:r>
            <a:endParaRPr lang="en-US" i="1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</a:t>
            </a:r>
            <a:endParaRPr lang="en-US"/>
          </a:p>
        </p:txBody>
      </p:sp>
      <p:sp>
        <p:nvSpPr>
          <p:cNvPr id="6" name="Rettangolo arrotondato 5"/>
          <p:cNvSpPr/>
          <p:nvPr/>
        </p:nvSpPr>
        <p:spPr>
          <a:xfrm>
            <a:off x="3745865" y="2302329"/>
            <a:ext cx="1931035" cy="2583986"/>
          </a:xfrm>
          <a:prstGeom prst="roundRect">
            <a:avLst>
              <a:gd name="adj" fmla="val 6029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endParaRPr lang="en-US" sz="16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3907791" y="2430818"/>
            <a:ext cx="1597659" cy="609600"/>
          </a:xfrm>
          <a:prstGeom prst="roundRect">
            <a:avLst>
              <a:gd name="adj" fmla="val 16555"/>
            </a:avLst>
          </a:prstGeom>
          <a:solidFill>
            <a:schemeClr val="tx1">
              <a:lumMod val="50000"/>
              <a:lumOff val="50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pectoral muscle segmentation</a:t>
            </a:r>
            <a:endParaRPr lang="en-US" sz="14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3907791" y="3737685"/>
            <a:ext cx="1597659" cy="453315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05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 detection</a:t>
            </a:r>
            <a:endParaRPr lang="en-US" sz="10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3907791" y="4407664"/>
            <a:ext cx="1597659" cy="342899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</a:t>
            </a:r>
            <a:endParaRPr lang="en-US" sz="14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1126491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 images</a:t>
            </a:r>
            <a:endParaRPr lang="en-US" sz="1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3907791" y="3183293"/>
            <a:ext cx="1597659" cy="417157"/>
          </a:xfrm>
          <a:prstGeom prst="roundRect">
            <a:avLst>
              <a:gd name="adj" fmla="val 16555"/>
            </a:avLst>
          </a:prstGeom>
          <a:solidFill>
            <a:schemeClr val="bg1">
              <a:lumMod val="65000"/>
              <a:alpha val="31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microcalcification detection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Freccia in giù 20"/>
          <p:cNvSpPr/>
          <p:nvPr/>
        </p:nvSpPr>
        <p:spPr>
          <a:xfrm rot="16200000">
            <a:off x="3367405" y="2435263"/>
            <a:ext cx="440056" cy="56451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Freccia in giù 21"/>
          <p:cNvSpPr/>
          <p:nvPr/>
        </p:nvSpPr>
        <p:spPr>
          <a:xfrm rot="16200000">
            <a:off x="5615305" y="2437803"/>
            <a:ext cx="440056" cy="55943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ttangolo arrotondato 19"/>
          <p:cNvSpPr/>
          <p:nvPr/>
        </p:nvSpPr>
        <p:spPr>
          <a:xfrm>
            <a:off x="6708141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 images</a:t>
            </a:r>
            <a:endParaRPr lang="en-US" sz="1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ttangolo arrotondato 22"/>
          <p:cNvSpPr/>
          <p:nvPr/>
        </p:nvSpPr>
        <p:spPr>
          <a:xfrm>
            <a:off x="3957957" y="4929186"/>
            <a:ext cx="1597659" cy="342899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600" b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 system</a:t>
            </a:r>
            <a:endParaRPr lang="en-US" sz="1400" b="1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uppo 33"/>
          <p:cNvGrpSpPr/>
          <p:nvPr/>
        </p:nvGrpSpPr>
        <p:grpSpPr>
          <a:xfrm>
            <a:off x="604828" y="1708603"/>
            <a:ext cx="2581895" cy="3245973"/>
            <a:chOff x="604828" y="1708603"/>
            <a:chExt cx="2581895" cy="3245973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28" y="170860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Immagin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28" y="186100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Immagin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8" y="199435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5" name="Gruppo 34"/>
          <p:cNvGrpSpPr/>
          <p:nvPr/>
        </p:nvGrpSpPr>
        <p:grpSpPr>
          <a:xfrm>
            <a:off x="6222365" y="1717355"/>
            <a:ext cx="2564453" cy="3223299"/>
            <a:chOff x="6222365" y="1717355"/>
            <a:chExt cx="2564453" cy="3223299"/>
          </a:xfrm>
        </p:grpSpPr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365" y="171735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Immagin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765" y="186975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65" y="200310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7124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Materials</a:t>
            </a:r>
            <a:endParaRPr lang="en-US"/>
          </a:p>
        </p:txBody>
      </p:sp>
      <p:sp>
        <p:nvSpPr>
          <p:cNvPr id="13" name="Rettangolo arrotondato 12"/>
          <p:cNvSpPr/>
          <p:nvPr/>
        </p:nvSpPr>
        <p:spPr>
          <a:xfrm>
            <a:off x="194486" y="1768969"/>
            <a:ext cx="3251938" cy="1100248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40080" lvl="1" indent="-246888" algn="just">
              <a:buClr>
                <a:srgbClr val="0F6FC6"/>
              </a:buClr>
              <a:buSzPct val="85000"/>
              <a:buFont typeface="Symbol" panose="05050102010706020507" pitchFamily="18" charset="2"/>
              <a:buChar char="-"/>
            </a:pPr>
            <a:endParaRPr lang="en-US" sz="140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0" y="4234058"/>
            <a:ext cx="2993756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mammograms</a:t>
            </a:r>
            <a:r>
              <a:rPr lang="en-US" sz="200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(16-bit)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/dataset/images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3205666" y="4243362"/>
            <a:ext cx="2732668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breast-air masks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/dataset/masks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tangolo arrotondato 15"/>
          <p:cNvSpPr/>
          <p:nvPr/>
        </p:nvSpPr>
        <p:spPr>
          <a:xfrm>
            <a:off x="6208563" y="4253549"/>
            <a:ext cx="2732668" cy="1033352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>
              <a:lnSpc>
                <a:spcPct val="115000"/>
              </a:lnSpc>
            </a:pPr>
            <a:r>
              <a:rPr lang="en-US" sz="2000" b="1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manual annotations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</a:pP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/dataset/</a:t>
            </a:r>
            <a:r>
              <a:rPr lang="en-US" sz="14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groundtruths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278344" y="1392039"/>
            <a:ext cx="2581895" cy="2960223"/>
            <a:chOff x="604828" y="1708603"/>
            <a:chExt cx="2581895" cy="3245973"/>
          </a:xfrm>
        </p:grpSpPr>
        <p:pic>
          <p:nvPicPr>
            <p:cNvPr id="20" name="Immagin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28" y="170860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Immagin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28" y="186100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Immagin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628" y="199435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uppo 22"/>
          <p:cNvGrpSpPr/>
          <p:nvPr/>
        </p:nvGrpSpPr>
        <p:grpSpPr>
          <a:xfrm>
            <a:off x="6334031" y="1392039"/>
            <a:ext cx="2564453" cy="2946301"/>
            <a:chOff x="6222365" y="1717355"/>
            <a:chExt cx="2564453" cy="3223299"/>
          </a:xfrm>
        </p:grpSpPr>
        <p:pic>
          <p:nvPicPr>
            <p:cNvPr id="24" name="Immagin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365" y="171735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Immagin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765" y="186975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Immagin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7165" y="2003105"/>
              <a:ext cx="2259653" cy="29375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0" name="Gruppo 29"/>
          <p:cNvGrpSpPr/>
          <p:nvPr/>
        </p:nvGrpSpPr>
        <p:grpSpPr>
          <a:xfrm>
            <a:off x="3281053" y="1404419"/>
            <a:ext cx="2581895" cy="2960223"/>
            <a:chOff x="3033703" y="1035183"/>
            <a:chExt cx="2581895" cy="3245973"/>
          </a:xfrm>
        </p:grpSpPr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703" y="103518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8" name="Immagin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03" y="118758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9" name="Immagin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503" y="1320933"/>
              <a:ext cx="2277095" cy="29602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Segnaposto testo 17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3308491"/>
          </a:xfrm>
        </p:spPr>
        <p:txBody>
          <a:bodyPr/>
          <a:lstStyle/>
          <a:p>
            <a:r>
              <a:rPr lang="en-US" b="1" dirty="0" smtClean="0"/>
              <a:t>INBREAST</a:t>
            </a:r>
            <a:r>
              <a:rPr lang="en-US" dirty="0" smtClean="0"/>
              <a:t> dataset (188 images) containing: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8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1 10"/>
          <p:cNvCxnSpPr/>
          <p:nvPr/>
        </p:nvCxnSpPr>
        <p:spPr>
          <a:xfrm flipH="1" flipV="1">
            <a:off x="1200416" y="2690787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 flipH="1" flipV="1">
            <a:off x="1200416" y="3081261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 flipH="1" flipV="1">
            <a:off x="1200416" y="3481311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/>
          <p:nvPr/>
        </p:nvCxnSpPr>
        <p:spPr>
          <a:xfrm flipH="1" flipV="1">
            <a:off x="1200416" y="3881361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 flipH="1" flipV="1">
            <a:off x="1196946" y="4281411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 flipH="1" flipV="1">
            <a:off x="1200416" y="4724348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 flipH="1" flipV="1">
            <a:off x="1200416" y="2290686"/>
            <a:ext cx="5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mtClean="0"/>
                  <a:t>segmentation accuracy (</a:t>
                </a:r>
                <a:r>
                  <a:rPr lang="en-US" b="1" smtClean="0"/>
                  <a:t>ACC</a:t>
                </a:r>
                <a:r>
                  <a:rPr lang="en-US" smtClean="0"/>
                  <a:t>) within the breast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𝐴𝐶𝐶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20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en-US" sz="20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𝒏𝒆𝒈𝒂𝒕𝒊𝒗𝒆𝒔</m:t>
                        </m:r>
                        <m:r>
                          <m:rPr>
                            <m:nor/>
                          </m:rPr>
                          <a:rPr lang="en-US" sz="2000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effectLst/>
                          </a:rPr>
                          <m:t> 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den>
                    </m:f>
                  </m:oMath>
                </a14:m>
                <a:endParaRPr lang="en-US" smtClean="0"/>
              </a:p>
              <a:p>
                <a:endParaRPr lang="en-US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evaluation</a:t>
            </a:r>
            <a:endParaRPr lang="en-US"/>
          </a:p>
        </p:txBody>
      </p:sp>
      <p:sp>
        <p:nvSpPr>
          <p:cNvPr id="6" name="Freccia a destra 5"/>
          <p:cNvSpPr/>
          <p:nvPr/>
        </p:nvSpPr>
        <p:spPr>
          <a:xfrm rot="5400000" flipH="1" flipV="1">
            <a:off x="-173828" y="3202703"/>
            <a:ext cx="3305174" cy="490539"/>
          </a:xfrm>
          <a:prstGeom prst="rightArrow">
            <a:avLst>
              <a:gd name="adj1" fmla="val 62556"/>
              <a:gd name="adj2" fmla="val 38117"/>
            </a:avLst>
          </a:prstGeom>
          <a:gradFill flip="none" rotWithShape="1">
            <a:gsLst>
              <a:gs pos="0">
                <a:srgbClr val="0070C0"/>
              </a:gs>
              <a:gs pos="74000">
                <a:srgbClr val="FFFF00"/>
              </a:gs>
              <a:gs pos="45000">
                <a:schemeClr val="accent4">
                  <a:lumMod val="60000"/>
                  <a:lumOff val="40000"/>
                </a:schemeClr>
              </a:gs>
              <a:gs pos="100000">
                <a:srgbClr val="C00000"/>
              </a:gs>
              <a:gs pos="21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00" kern="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1852615" y="2009622"/>
            <a:ext cx="3738560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i="1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state-of-the-art</a:t>
            </a:r>
            <a:endParaRPr lang="en-US" i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arrotondato 7"/>
              <p:cNvSpPr/>
              <p:nvPr/>
            </p:nvSpPr>
            <p:spPr>
              <a:xfrm>
                <a:off x="438150" y="2042985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.0%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ttangolo arrotondat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2042985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arrotondato 11"/>
              <p:cNvSpPr/>
              <p:nvPr/>
            </p:nvSpPr>
            <p:spPr>
              <a:xfrm>
                <a:off x="438150" y="2443086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.5%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ttangolo arrotondat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2443086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arrotondato 13"/>
              <p:cNvSpPr/>
              <p:nvPr/>
            </p:nvSpPr>
            <p:spPr>
              <a:xfrm>
                <a:off x="438150" y="2833560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8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.0%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ttangolo arrotondat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2833560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arrotondato 15"/>
              <p:cNvSpPr/>
              <p:nvPr/>
            </p:nvSpPr>
            <p:spPr>
              <a:xfrm>
                <a:off x="438150" y="3233610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.5%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ttangolo arrotondat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3233610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arrotondato 17"/>
              <p:cNvSpPr/>
              <p:nvPr/>
            </p:nvSpPr>
            <p:spPr>
              <a:xfrm>
                <a:off x="438150" y="3633660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.0%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tangolo arrotondat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3633660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arrotondato 21"/>
              <p:cNvSpPr/>
              <p:nvPr/>
            </p:nvSpPr>
            <p:spPr>
              <a:xfrm>
                <a:off x="434680" y="4033710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.5%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ttangolo arrotondat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80" y="4033710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9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arrotondato 23"/>
              <p:cNvSpPr/>
              <p:nvPr/>
            </p:nvSpPr>
            <p:spPr>
              <a:xfrm>
                <a:off x="438150" y="4476647"/>
                <a:ext cx="800097" cy="490563"/>
              </a:xfrm>
              <a:prstGeom prst="roundRect">
                <a:avLst>
                  <a:gd name="adj" fmla="val 16555"/>
                </a:avLst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lvl="1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.0%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ttangolo arrotondat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4476647"/>
                <a:ext cx="800097" cy="490563"/>
              </a:xfrm>
              <a:prstGeom prst="roundRect">
                <a:avLst>
                  <a:gd name="adj" fmla="val 16555"/>
                </a:avLst>
              </a:prstGeom>
              <a:blipFill rotWithShape="0">
                <a:blip r:embed="rId10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arrotondato 24"/>
          <p:cNvSpPr/>
          <p:nvPr/>
        </p:nvSpPr>
        <p:spPr>
          <a:xfrm>
            <a:off x="1852615" y="2407303"/>
            <a:ext cx="4214810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dirty="0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publication level</a:t>
            </a:r>
            <a:endParaRPr lang="en-US" dirty="0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Rettangolo arrotondato 25"/>
          <p:cNvSpPr/>
          <p:nvPr/>
        </p:nvSpPr>
        <p:spPr>
          <a:xfrm>
            <a:off x="1852615" y="2804984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excellent</a:t>
            </a:r>
            <a:endParaRPr lang="en-US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ttangolo arrotondato 26"/>
          <p:cNvSpPr/>
          <p:nvPr/>
        </p:nvSpPr>
        <p:spPr>
          <a:xfrm>
            <a:off x="1852615" y="3202665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</a:t>
            </a:r>
            <a:endParaRPr lang="en-US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ttangolo arrotondato 27"/>
          <p:cNvSpPr/>
          <p:nvPr/>
        </p:nvSpPr>
        <p:spPr>
          <a:xfrm>
            <a:off x="1852615" y="3631239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</a:t>
            </a:r>
            <a:endParaRPr lang="en-US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ttangolo arrotondato 28"/>
          <p:cNvSpPr/>
          <p:nvPr/>
        </p:nvSpPr>
        <p:spPr>
          <a:xfrm>
            <a:off x="1852615" y="4033710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fairly </a:t>
            </a: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adequate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ttangolo arrotondato 29"/>
          <p:cNvSpPr/>
          <p:nvPr/>
        </p:nvSpPr>
        <p:spPr>
          <a:xfrm>
            <a:off x="1852615" y="4454959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endParaRPr lang="en-US">
              <a:solidFill>
                <a:schemeClr val="tx1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ettangolo arrotondato 30"/>
          <p:cNvSpPr/>
          <p:nvPr/>
        </p:nvSpPr>
        <p:spPr>
          <a:xfrm>
            <a:off x="1852615" y="4454908"/>
            <a:ext cx="2314574" cy="490563"/>
          </a:xfrm>
          <a:prstGeom prst="roundRect">
            <a:avLst>
              <a:gd name="adj" fmla="val 16555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>
              <a:lnSpc>
                <a:spcPct val="115000"/>
              </a:lnSpc>
            </a:pPr>
            <a:r>
              <a:rPr lang="en-US" i="1">
                <a:solidFill>
                  <a:schemeClr val="tx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dummy method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65" y="976414"/>
            <a:ext cx="3157766" cy="41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844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base coefficient of difficulty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no bonuses</a:t>
                </a:r>
              </a:p>
            </p:txBody>
          </p:sp>
        </mc:Choice>
        <mc:Fallback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84431" cy="4448468"/>
              </a:xfrm>
              <a:blipFill rotWithShape="0">
                <a:blip r:embed="rId2"/>
                <a:stretch>
                  <a:fillRect l="-2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Coefficient of difficulty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65" y="976414"/>
            <a:ext cx="3157766" cy="410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 in </a:t>
            </a:r>
            <a:r>
              <a:rPr lang="en-US" b="1" dirty="0" smtClean="0"/>
              <a:t>any language</a:t>
            </a:r>
            <a:r>
              <a:rPr lang="en-US" dirty="0" smtClean="0"/>
              <a:t>/framework</a:t>
            </a:r>
          </a:p>
          <a:p>
            <a:pPr lvl="1"/>
            <a:r>
              <a:rPr lang="en-US" dirty="0" smtClean="0"/>
              <a:t>C++/</a:t>
            </a:r>
            <a:r>
              <a:rPr lang="en-US" dirty="0" err="1" smtClean="0"/>
              <a:t>OpenCV</a:t>
            </a:r>
            <a:r>
              <a:rPr lang="en-US" dirty="0" smtClean="0"/>
              <a:t> suggested (but not mandatory)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reusable</a:t>
            </a:r>
            <a:r>
              <a:rPr lang="en-US" dirty="0" smtClean="0"/>
              <a:t> module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code </a:t>
            </a:r>
            <a:r>
              <a:rPr lang="en-US" i="1" dirty="0" smtClean="0"/>
              <a:t>must be </a:t>
            </a:r>
            <a:r>
              <a:rPr lang="en-US" dirty="0" smtClean="0"/>
              <a:t>commented</a:t>
            </a:r>
          </a:p>
          <a:p>
            <a:pPr lvl="1">
              <a:spcBef>
                <a:spcPts val="0"/>
              </a:spcBef>
            </a:pPr>
            <a:r>
              <a:rPr lang="en-US" spc="-20" dirty="0" smtClean="0"/>
              <a:t>it should be </a:t>
            </a:r>
            <a:r>
              <a:rPr lang="en-US" i="1" spc="-20" dirty="0" smtClean="0"/>
              <a:t>super-easy</a:t>
            </a:r>
            <a:r>
              <a:rPr lang="en-US" spc="-20" dirty="0" smtClean="0"/>
              <a:t> to process another set of images different from the one you used!</a:t>
            </a:r>
          </a:p>
          <a:p>
            <a:pPr>
              <a:spcBef>
                <a:spcPts val="1200"/>
              </a:spcBef>
            </a:pPr>
            <a:r>
              <a:rPr lang="en-US" b="1" spc="-20" dirty="0" smtClean="0"/>
              <a:t>same parameters </a:t>
            </a:r>
            <a:r>
              <a:rPr lang="en-US" spc="-20" dirty="0" smtClean="0"/>
              <a:t>for all the images</a:t>
            </a:r>
          </a:p>
          <a:p>
            <a:pPr lvl="1">
              <a:spcBef>
                <a:spcPts val="0"/>
              </a:spcBef>
            </a:pPr>
            <a:r>
              <a:rPr lang="en-US" spc="-20" dirty="0" smtClean="0"/>
              <a:t>unless parameters are self-adjusted on each image</a:t>
            </a:r>
          </a:p>
          <a:p>
            <a:pPr>
              <a:spcBef>
                <a:spcPts val="1200"/>
              </a:spcBef>
            </a:pPr>
            <a:r>
              <a:rPr lang="en-US" b="1" dirty="0" smtClean="0"/>
              <a:t>machine learning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optional / not required</a:t>
            </a:r>
          </a:p>
          <a:p>
            <a:pPr lvl="1">
              <a:spcBef>
                <a:spcPts val="300"/>
              </a:spcBef>
              <a:spcAft>
                <a:spcPts val="0"/>
              </a:spcAft>
            </a:pPr>
            <a:r>
              <a:rPr lang="en-US" dirty="0" smtClean="0"/>
              <a:t>if used, use the </a:t>
            </a:r>
            <a:r>
              <a:rPr lang="en-US" i="1" dirty="0" smtClean="0"/>
              <a:t>first half </a:t>
            </a:r>
            <a:r>
              <a:rPr lang="en-US" dirty="0" smtClean="0"/>
              <a:t>of each dataset for </a:t>
            </a:r>
            <a:r>
              <a:rPr lang="en-US" b="1" dirty="0" smtClean="0"/>
              <a:t>testing</a:t>
            </a:r>
            <a:r>
              <a:rPr lang="en-US" dirty="0" smtClean="0"/>
              <a:t>, and the </a:t>
            </a:r>
            <a:r>
              <a:rPr lang="en-US" i="1" dirty="0" smtClean="0"/>
              <a:t>second half </a:t>
            </a:r>
            <a:r>
              <a:rPr lang="en-US" dirty="0" smtClean="0"/>
              <a:t>for </a:t>
            </a:r>
            <a:r>
              <a:rPr lang="en-US" b="1" dirty="0" smtClean="0"/>
              <a:t>training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Constraints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to calculate the </a:t>
            </a:r>
            <a:r>
              <a:rPr lang="en-US" b="1" dirty="0" smtClean="0"/>
              <a:t>accuracy</a:t>
            </a:r>
            <a:r>
              <a:rPr lang="en-US" dirty="0" smtClean="0"/>
              <a:t>? </a:t>
            </a:r>
          </a:p>
          <a:p>
            <a:pPr lvl="1"/>
            <a:r>
              <a:rPr lang="en-US" dirty="0"/>
              <a:t>see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code-snippets/compute-segmentation-accuracy.cpp</a:t>
            </a:r>
            <a:endParaRPr lang="en-US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how to </a:t>
            </a:r>
            <a:r>
              <a:rPr lang="en-US" b="1" dirty="0" smtClean="0"/>
              <a:t>visually</a:t>
            </a:r>
            <a:r>
              <a:rPr lang="en-US" dirty="0" smtClean="0"/>
              <a:t> see on the image where the method </a:t>
            </a:r>
            <a:r>
              <a:rPr lang="en-US" b="1" dirty="0" smtClean="0"/>
              <a:t>fails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spc="-20" dirty="0" smtClean="0"/>
              <a:t>see visual evaluation in </a:t>
            </a:r>
            <a:r>
              <a:rPr lang="en-US" sz="1600" spc="-2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/code-snippets/compute-segmentation-accuracy.cpp</a:t>
            </a:r>
            <a:endParaRPr lang="en-US" spc="-2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how to </a:t>
            </a:r>
            <a:r>
              <a:rPr lang="en-US" b="1" dirty="0" smtClean="0"/>
              <a:t>load</a:t>
            </a:r>
            <a:r>
              <a:rPr lang="en-US" dirty="0" smtClean="0"/>
              <a:t> all images within a </a:t>
            </a:r>
            <a:r>
              <a:rPr lang="en-US" b="1" dirty="0" smtClean="0"/>
              <a:t>folder</a:t>
            </a:r>
            <a:r>
              <a:rPr lang="en-US" dirty="0" smtClean="0"/>
              <a:t> w/o knowing their file names?</a:t>
            </a:r>
          </a:p>
          <a:p>
            <a:pPr lvl="1"/>
            <a:r>
              <a:rPr lang="en-US" dirty="0"/>
              <a:t>see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code-snippets/load-all-images-within-folder.cpp</a:t>
            </a:r>
            <a:endParaRPr lang="en-US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an </a:t>
            </a:r>
            <a:r>
              <a:rPr lang="en-US" b="1" dirty="0" smtClean="0"/>
              <a:t>example</a:t>
            </a:r>
            <a:r>
              <a:rPr lang="en-US" dirty="0" smtClean="0"/>
              <a:t> of pectoral muscle segmentation?</a:t>
            </a:r>
            <a:endParaRPr lang="en-US" dirty="0"/>
          </a:p>
          <a:p>
            <a:pPr lvl="1"/>
            <a:r>
              <a:rPr lang="en-US" dirty="0"/>
              <a:t>see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code-snippets/example.cpp</a:t>
            </a:r>
          </a:p>
          <a:p>
            <a:pPr lvl="2"/>
            <a:r>
              <a:rPr lang="en-US" dirty="0" smtClean="0"/>
              <a:t>based on a </a:t>
            </a:r>
            <a:r>
              <a:rPr lang="en-US" b="1" dirty="0" smtClean="0"/>
              <a:t>fixed triangle </a:t>
            </a:r>
            <a:r>
              <a:rPr lang="en-US" dirty="0" smtClean="0"/>
              <a:t>in the top-left corner (</a:t>
            </a:r>
            <a:r>
              <a:rPr lang="en-US" i="1" dirty="0" smtClean="0"/>
              <a:t>dummy</a:t>
            </a:r>
            <a:r>
              <a:rPr lang="en-US" dirty="0" smtClean="0"/>
              <a:t> </a:t>
            </a:r>
            <a:r>
              <a:rPr lang="en-US" i="1" dirty="0" smtClean="0"/>
              <a:t>method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cs typeface="Courier New" panose="02070309020205020404" pitchFamily="49" charset="0"/>
              </a:rPr>
              <a:t>achieves up to 96.0% accuracy if the corner is finely tuned on (a small subset of) the dataset</a:t>
            </a:r>
            <a:endParaRPr lang="en-US" dirty="0">
              <a:solidFill>
                <a:prstClr val="black"/>
              </a:solidFill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snippets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708255" cy="4448468"/>
              </a:xfrm>
            </p:spPr>
            <p:txBody>
              <a:bodyPr anchor="ctr" anchorCtr="0"/>
              <a:lstStyle/>
              <a:p>
                <a:r>
                  <a:rPr lang="en-US" smtClean="0"/>
                  <a:t>the pectoral muscle is always located in the </a:t>
                </a:r>
                <a:r>
                  <a:rPr lang="en-US" b="1" smtClean="0"/>
                  <a:t>top-left region </a:t>
                </a:r>
                <a:r>
                  <a:rPr lang="en-US" smtClean="0"/>
                  <a:t>of the mammogram</a:t>
                </a:r>
              </a:p>
              <a:p>
                <a:r>
                  <a:rPr lang="en-US" smtClean="0"/>
                  <a:t>the pectoral muscle can be approximated with a </a:t>
                </a:r>
                <a:r>
                  <a:rPr lang="en-US" b="1" smtClean="0"/>
                  <a:t>triangle</a:t>
                </a:r>
                <a:r>
                  <a:rPr lang="en-US" smtClean="0"/>
                  <a:t> whose hypotenuse has the following properties:</a:t>
                </a:r>
              </a:p>
              <a:p>
                <a:pPr lvl="1"/>
                <a:r>
                  <a:rPr lang="en-US" smtClean="0"/>
                  <a:t>orientation between 30° and 80° measured counterclockwise with respect to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mtClean="0"/>
                  <a:t>-axis</a:t>
                </a:r>
              </a:p>
              <a:p>
                <a:pPr lvl="1"/>
                <a:r>
                  <a:rPr lang="en-US" smtClean="0"/>
                  <a:t>high gradient magnitude</a:t>
                </a:r>
              </a:p>
              <a:p>
                <a:r>
                  <a:rPr lang="en-US" smtClean="0"/>
                  <a:t>the pectoral muscle is a compact and fairly </a:t>
                </a:r>
                <a:r>
                  <a:rPr lang="en-US" b="1" smtClean="0"/>
                  <a:t>homogeneous</a:t>
                </a:r>
                <a:r>
                  <a:rPr lang="en-US" smtClean="0"/>
                  <a:t> region whose </a:t>
                </a:r>
                <a:r>
                  <a:rPr lang="en-US" b="1" smtClean="0"/>
                  <a:t>average intensity</a:t>
                </a:r>
                <a:r>
                  <a:rPr lang="en-US" smtClean="0"/>
                  <a:t> is </a:t>
                </a:r>
                <a:r>
                  <a:rPr lang="en-US" i="1" smtClean="0"/>
                  <a:t>higher</a:t>
                </a:r>
                <a:r>
                  <a:rPr lang="en-US" smtClean="0"/>
                  <a:t> than the breast</a:t>
                </a:r>
                <a:endParaRPr lang="en-US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708255" cy="4448468"/>
              </a:xfrm>
              <a:blipFill rotWithShape="0">
                <a:blip r:embed="rId2"/>
                <a:stretch>
                  <a:fillRect l="-2850" r="-3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Hints</a:t>
            </a:r>
            <a:endParaRPr lang="en-US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394" y="1068189"/>
            <a:ext cx="3083981" cy="40091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Connettore 1 4"/>
          <p:cNvCxnSpPr>
            <a:endCxn id="16" idx="1"/>
          </p:cNvCxnSpPr>
          <p:nvPr/>
        </p:nvCxnSpPr>
        <p:spPr>
          <a:xfrm flipH="1">
            <a:off x="5631394" y="1068189"/>
            <a:ext cx="940856" cy="2004588"/>
          </a:xfrm>
          <a:prstGeom prst="line">
            <a:avLst/>
          </a:prstGeom>
          <a:ln>
            <a:solidFill>
              <a:srgbClr val="F5D8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5631394" y="2495550"/>
            <a:ext cx="26934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o 16"/>
          <p:cNvSpPr/>
          <p:nvPr/>
        </p:nvSpPr>
        <p:spPr>
          <a:xfrm>
            <a:off x="5631394" y="2133600"/>
            <a:ext cx="720000" cy="720000"/>
          </a:xfrm>
          <a:prstGeom prst="arc">
            <a:avLst>
              <a:gd name="adj1" fmla="val 17212698"/>
              <a:gd name="adj2" fmla="val 0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572250" y="2207076"/>
                <a:ext cx="1491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30°≤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≤80°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50" y="2207076"/>
                <a:ext cx="14913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857" r="-326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ttore 2 22"/>
          <p:cNvCxnSpPr/>
          <p:nvPr/>
        </p:nvCxnSpPr>
        <p:spPr>
          <a:xfrm flipH="1" flipV="1">
            <a:off x="6103744" y="1362075"/>
            <a:ext cx="495300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/>
          <p:nvPr/>
        </p:nvCxnSpPr>
        <p:spPr>
          <a:xfrm flipH="1" flipV="1">
            <a:off x="6008494" y="1514475"/>
            <a:ext cx="495300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 flipV="1">
            <a:off x="5913244" y="1724025"/>
            <a:ext cx="495300" cy="2571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6503794" y="1771650"/>
                <a:ext cx="213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794" y="1771650"/>
                <a:ext cx="21371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5714" r="-20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8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26039</TotalTime>
  <Words>441</Words>
  <Application>Microsoft Office PowerPoint</Application>
  <PresentationFormat>Presentazione su schermo (16:10)</PresentationFormat>
  <Paragraphs>88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CMU Sans Serif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Motivations</vt:lpstr>
      <vt:lpstr>Goal</vt:lpstr>
      <vt:lpstr>Materials</vt:lpstr>
      <vt:lpstr>Performance evaluation</vt:lpstr>
      <vt:lpstr>Coefficient of difficulty</vt:lpstr>
      <vt:lpstr>Constraints</vt:lpstr>
      <vt:lpstr>Code snippets</vt:lpstr>
      <vt:lpstr>Hints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2270</cp:revision>
  <cp:lastPrinted>2016-02-02T08:24:15Z</cp:lastPrinted>
  <dcterms:created xsi:type="dcterms:W3CDTF">2009-07-02T08:29:41Z</dcterms:created>
  <dcterms:modified xsi:type="dcterms:W3CDTF">2018-04-05T08:48:21Z</dcterms:modified>
</cp:coreProperties>
</file>